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</p:sldIdLst>
  <p:sldSz cy="13716000" cx="2437765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Amatic SC"/>
      <p:regular r:id="rId45"/>
      <p:bold r:id="rId46"/>
    </p:embeddedFont>
    <p:embeddedFont>
      <p:font typeface="Inconsolata"/>
      <p:regular r:id="rId47"/>
      <p:bold r:id="rId48"/>
    </p:embeddedFont>
    <p:embeddedFont>
      <p:font typeface="Poppins"/>
      <p:regular r:id="rId49"/>
      <p:bold r:id="rId50"/>
      <p:italic r:id="rId51"/>
      <p:boldItalic r:id="rId52"/>
    </p:embeddedFont>
    <p:embeddedFont>
      <p:font typeface="Lato Light"/>
      <p:regular r:id="rId53"/>
      <p:bold r:id="rId54"/>
      <p:italic r:id="rId55"/>
      <p:boldItalic r:id="rId56"/>
    </p:embeddedFont>
    <p:embeddedFont>
      <p:font typeface="Poppins Medium"/>
      <p:regular r:id="rId57"/>
      <p:bold r:id="rId58"/>
      <p:italic r:id="rId59"/>
      <p:boldItalic r:id="rId60"/>
    </p:embeddedFont>
    <p:embeddedFont>
      <p:font typeface="Roboto Light"/>
      <p:regular r:id="rId61"/>
      <p:bold r:id="rId62"/>
      <p:italic r:id="rId63"/>
      <p:boldItalic r:id="rId64"/>
    </p:embeddedFont>
    <p:embeddedFont>
      <p:font typeface="Helvetica Neue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6D31F6-3D61-49F9-A527-5D39C2914739}">
  <a:tblStyle styleId="{E16D31F6-3D61-49F9-A527-5D39C29147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Inconsolata-bold.fntdata"/><Relationship Id="rId47" Type="http://schemas.openxmlformats.org/officeDocument/2006/relationships/font" Target="fonts/Inconsolata-regular.fntdata"/><Relationship Id="rId49" Type="http://schemas.openxmlformats.org/officeDocument/2006/relationships/font" Target="fonts/Poppi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1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62" Type="http://schemas.openxmlformats.org/officeDocument/2006/relationships/font" Target="fonts/RobotoLight-bold.fntdata"/><Relationship Id="rId61" Type="http://schemas.openxmlformats.org/officeDocument/2006/relationships/font" Target="fonts/RobotoLight-regular.fntdata"/><Relationship Id="rId20" Type="http://schemas.openxmlformats.org/officeDocument/2006/relationships/slide" Target="slides/slide11.xml"/><Relationship Id="rId64" Type="http://schemas.openxmlformats.org/officeDocument/2006/relationships/font" Target="fonts/RobotoLight-boldItalic.fntdata"/><Relationship Id="rId63" Type="http://schemas.openxmlformats.org/officeDocument/2006/relationships/font" Target="fonts/RobotoLight-italic.fntdata"/><Relationship Id="rId22" Type="http://schemas.openxmlformats.org/officeDocument/2006/relationships/slide" Target="slides/slide13.xml"/><Relationship Id="rId66" Type="http://schemas.openxmlformats.org/officeDocument/2006/relationships/font" Target="fonts/HelveticaNeue-bold.fntdata"/><Relationship Id="rId21" Type="http://schemas.openxmlformats.org/officeDocument/2006/relationships/slide" Target="slides/slide12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15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14.xml"/><Relationship Id="rId67" Type="http://schemas.openxmlformats.org/officeDocument/2006/relationships/font" Target="fonts/HelveticaNeue-italic.fntdata"/><Relationship Id="rId60" Type="http://schemas.openxmlformats.org/officeDocument/2006/relationships/font" Target="fonts/PoppinsMedium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Poppins-italic.fntdata"/><Relationship Id="rId50" Type="http://schemas.openxmlformats.org/officeDocument/2006/relationships/font" Target="fonts/Poppins-bold.fntdata"/><Relationship Id="rId53" Type="http://schemas.openxmlformats.org/officeDocument/2006/relationships/font" Target="fonts/LatoLight-regular.fntdata"/><Relationship Id="rId52" Type="http://schemas.openxmlformats.org/officeDocument/2006/relationships/font" Target="fonts/Poppins-boldItalic.fntdata"/><Relationship Id="rId11" Type="http://schemas.openxmlformats.org/officeDocument/2006/relationships/slide" Target="slides/slide2.xml"/><Relationship Id="rId55" Type="http://schemas.openxmlformats.org/officeDocument/2006/relationships/font" Target="fonts/LatoLight-italic.fntdata"/><Relationship Id="rId10" Type="http://schemas.openxmlformats.org/officeDocument/2006/relationships/slide" Target="slides/slide1.xml"/><Relationship Id="rId54" Type="http://schemas.openxmlformats.org/officeDocument/2006/relationships/font" Target="fonts/LatoLight-bold.fntdata"/><Relationship Id="rId13" Type="http://schemas.openxmlformats.org/officeDocument/2006/relationships/slide" Target="slides/slide4.xml"/><Relationship Id="rId57" Type="http://schemas.openxmlformats.org/officeDocument/2006/relationships/font" Target="fonts/PoppinsMedium-regular.fntdata"/><Relationship Id="rId12" Type="http://schemas.openxmlformats.org/officeDocument/2006/relationships/slide" Target="slides/slide3.xml"/><Relationship Id="rId56" Type="http://schemas.openxmlformats.org/officeDocument/2006/relationships/font" Target="fonts/LatoLight-boldItalic.fntdata"/><Relationship Id="rId15" Type="http://schemas.openxmlformats.org/officeDocument/2006/relationships/slide" Target="slides/slide6.xml"/><Relationship Id="rId59" Type="http://schemas.openxmlformats.org/officeDocument/2006/relationships/font" Target="fonts/PoppinsMedium-italic.fntdata"/><Relationship Id="rId14" Type="http://schemas.openxmlformats.org/officeDocument/2006/relationships/slide" Target="slides/slide5.xml"/><Relationship Id="rId58" Type="http://schemas.openxmlformats.org/officeDocument/2006/relationships/font" Target="fonts/PoppinsMedium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df481c98f3_0_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df481c98f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df481c98f3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df481c98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Google Shape;2416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df4b1960eb_1_1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df4b1960e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dbfc9cfbb9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dbfc9cfb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dbfc9cfbb9_1_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dbfc9cfbb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8bd883d690_5_514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8bd883d690_5_5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8bd883d690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8bd883d69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df481c98f3_0_1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df481c98f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" name="Google Shape;2392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3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3.png"/><Relationship Id="rId3" Type="http://schemas.openxmlformats.org/officeDocument/2006/relationships/image" Target="../media/image131.png"/><Relationship Id="rId4" Type="http://schemas.openxmlformats.org/officeDocument/2006/relationships/image" Target="../media/image13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3.png"/><Relationship Id="rId5" Type="http://schemas.openxmlformats.org/officeDocument/2006/relationships/image" Target="../media/image14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48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2.png"/><Relationship Id="rId6" Type="http://schemas.openxmlformats.org/officeDocument/2006/relationships/image" Target="../media/image14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7.png"/><Relationship Id="rId3" Type="http://schemas.openxmlformats.org/officeDocument/2006/relationships/image" Target="../media/image153.png"/><Relationship Id="rId4" Type="http://schemas.openxmlformats.org/officeDocument/2006/relationships/image" Target="../media/image155.png"/><Relationship Id="rId5" Type="http://schemas.openxmlformats.org/officeDocument/2006/relationships/image" Target="../media/image15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6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81.png"/><Relationship Id="rId7" Type="http://schemas.openxmlformats.org/officeDocument/2006/relationships/image" Target="../media/image17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3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79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5.png"/><Relationship Id="rId3" Type="http://schemas.openxmlformats.org/officeDocument/2006/relationships/image" Target="../media/image184.png"/><Relationship Id="rId4" Type="http://schemas.openxmlformats.org/officeDocument/2006/relationships/image" Target="../media/image182.png"/><Relationship Id="rId5" Type="http://schemas.openxmlformats.org/officeDocument/2006/relationships/image" Target="../media/image180.png"/><Relationship Id="rId6" Type="http://schemas.openxmlformats.org/officeDocument/2006/relationships/image" Target="../media/image183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6.png"/><Relationship Id="rId3" Type="http://schemas.openxmlformats.org/officeDocument/2006/relationships/image" Target="../media/image190.png"/><Relationship Id="rId4" Type="http://schemas.openxmlformats.org/officeDocument/2006/relationships/image" Target="../media/image189.png"/><Relationship Id="rId5" Type="http://schemas.openxmlformats.org/officeDocument/2006/relationships/image" Target="../media/image195.png"/><Relationship Id="rId6" Type="http://schemas.openxmlformats.org/officeDocument/2006/relationships/image" Target="../media/image194.png"/><Relationship Id="rId7" Type="http://schemas.openxmlformats.org/officeDocument/2006/relationships/image" Target="../media/image192.png"/><Relationship Id="rId8" Type="http://schemas.openxmlformats.org/officeDocument/2006/relationships/image" Target="../media/image197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93.png"/><Relationship Id="rId4" Type="http://schemas.openxmlformats.org/officeDocument/2006/relationships/image" Target="../media/image196.png"/><Relationship Id="rId5" Type="http://schemas.openxmlformats.org/officeDocument/2006/relationships/image" Target="../media/image191.png"/><Relationship Id="rId6" Type="http://schemas.openxmlformats.org/officeDocument/2006/relationships/image" Target="../media/image198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9" Type="http://schemas.openxmlformats.org/officeDocument/2006/relationships/image" Target="../media/image204.png"/><Relationship Id="rId5" Type="http://schemas.openxmlformats.org/officeDocument/2006/relationships/image" Target="../media/image202.png"/><Relationship Id="rId6" Type="http://schemas.openxmlformats.org/officeDocument/2006/relationships/image" Target="../media/image205.png"/><Relationship Id="rId7" Type="http://schemas.openxmlformats.org/officeDocument/2006/relationships/image" Target="../media/image203.png"/><Relationship Id="rId8" Type="http://schemas.openxmlformats.org/officeDocument/2006/relationships/image" Target="../media/image207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6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9" Type="http://schemas.openxmlformats.org/officeDocument/2006/relationships/image" Target="../media/image210.png"/><Relationship Id="rId5" Type="http://schemas.openxmlformats.org/officeDocument/2006/relationships/image" Target="../media/image215.png"/><Relationship Id="rId6" Type="http://schemas.openxmlformats.org/officeDocument/2006/relationships/image" Target="../media/image212.png"/><Relationship Id="rId7" Type="http://schemas.openxmlformats.org/officeDocument/2006/relationships/image" Target="../media/image211.png"/><Relationship Id="rId8" Type="http://schemas.openxmlformats.org/officeDocument/2006/relationships/image" Target="../media/image213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8.png"/><Relationship Id="rId3" Type="http://schemas.openxmlformats.org/officeDocument/2006/relationships/image" Target="../media/image217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6.png"/><Relationship Id="rId3" Type="http://schemas.openxmlformats.org/officeDocument/2006/relationships/image" Target="../media/image214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8.png"/><Relationship Id="rId3" Type="http://schemas.openxmlformats.org/officeDocument/2006/relationships/image" Target="../media/image22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41.png"/><Relationship Id="rId6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1.png"/><Relationship Id="rId4" Type="http://schemas.openxmlformats.org/officeDocument/2006/relationships/image" Target="../media/image63.png"/><Relationship Id="rId5" Type="http://schemas.openxmlformats.org/officeDocument/2006/relationships/image" Target="../media/image5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65.png"/><Relationship Id="rId7" Type="http://schemas.openxmlformats.org/officeDocument/2006/relationships/image" Target="../media/image6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74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84.png"/><Relationship Id="rId6" Type="http://schemas.openxmlformats.org/officeDocument/2006/relationships/image" Target="../media/image70.png"/><Relationship Id="rId7" Type="http://schemas.openxmlformats.org/officeDocument/2006/relationships/image" Target="../media/image72.png"/><Relationship Id="rId8" Type="http://schemas.openxmlformats.org/officeDocument/2006/relationships/image" Target="../media/image7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78.png"/><Relationship Id="rId6" Type="http://schemas.openxmlformats.org/officeDocument/2006/relationships/image" Target="../media/image81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5" Type="http://schemas.openxmlformats.org/officeDocument/2006/relationships/image" Target="../media/image85.png"/><Relationship Id="rId6" Type="http://schemas.openxmlformats.org/officeDocument/2006/relationships/image" Target="../media/image9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88.png"/><Relationship Id="rId5" Type="http://schemas.openxmlformats.org/officeDocument/2006/relationships/image" Target="../media/image93.png"/><Relationship Id="rId6" Type="http://schemas.openxmlformats.org/officeDocument/2006/relationships/image" Target="../media/image97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100.png"/><Relationship Id="rId4" Type="http://schemas.openxmlformats.org/officeDocument/2006/relationships/image" Target="../media/image102.png"/><Relationship Id="rId9" Type="http://schemas.openxmlformats.org/officeDocument/2006/relationships/image" Target="../media/image96.png"/><Relationship Id="rId5" Type="http://schemas.openxmlformats.org/officeDocument/2006/relationships/image" Target="../media/image101.png"/><Relationship Id="rId6" Type="http://schemas.openxmlformats.org/officeDocument/2006/relationships/image" Target="../media/image99.png"/><Relationship Id="rId7" Type="http://schemas.openxmlformats.org/officeDocument/2006/relationships/image" Target="../media/image98.png"/><Relationship Id="rId8" Type="http://schemas.openxmlformats.org/officeDocument/2006/relationships/image" Target="../media/image9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Relationship Id="rId3" Type="http://schemas.openxmlformats.org/officeDocument/2006/relationships/image" Target="../media/image110.png"/><Relationship Id="rId4" Type="http://schemas.openxmlformats.org/officeDocument/2006/relationships/image" Target="../media/image12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Relationship Id="rId3" Type="http://schemas.openxmlformats.org/officeDocument/2006/relationships/image" Target="../media/image110.png"/><Relationship Id="rId4" Type="http://schemas.openxmlformats.org/officeDocument/2006/relationships/image" Target="../media/image12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Relationship Id="rId3" Type="http://schemas.openxmlformats.org/officeDocument/2006/relationships/image" Target="../media/image110.png"/><Relationship Id="rId4" Type="http://schemas.openxmlformats.org/officeDocument/2006/relationships/image" Target="../media/image12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Relationship Id="rId3" Type="http://schemas.openxmlformats.org/officeDocument/2006/relationships/image" Target="../media/image110.png"/><Relationship Id="rId4" Type="http://schemas.openxmlformats.org/officeDocument/2006/relationships/image" Target="../media/image12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Relationship Id="rId3" Type="http://schemas.openxmlformats.org/officeDocument/2006/relationships/image" Target="../media/image13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17.png"/><Relationship Id="rId4" Type="http://schemas.openxmlformats.org/officeDocument/2006/relationships/image" Target="../media/image14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25.png"/><Relationship Id="rId4" Type="http://schemas.openxmlformats.org/officeDocument/2006/relationships/image" Target="../media/image11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5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0.png"/><Relationship Id="rId4" Type="http://schemas.openxmlformats.org/officeDocument/2006/relationships/image" Target="../media/image2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3.png"/><Relationship Id="rId4" Type="http://schemas.openxmlformats.org/officeDocument/2006/relationships/image" Target="../media/image2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7" name="Google Shape;2327;p13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1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SSH Login with Simple Brute Force</a:t>
            </a:r>
            <a:endParaRPr/>
          </a:p>
        </p:txBody>
      </p:sp>
      <p:sp>
        <p:nvSpPr>
          <p:cNvPr id="2403" name="Google Shape;2403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4" name="Google Shape;2404;p145"/>
          <p:cNvSpPr txBox="1"/>
          <p:nvPr>
            <p:ph idx="3" type="body"/>
          </p:nvPr>
        </p:nvSpPr>
        <p:spPr>
          <a:xfrm>
            <a:off x="703375" y="2295400"/>
            <a:ext cx="22942800" cy="10923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Overview of Exploitation</a:t>
            </a:r>
            <a:r>
              <a:rPr lang="en-US" sz="4400">
                <a:solidFill>
                  <a:schemeClr val="dk1"/>
                </a:solidFill>
              </a:rPr>
              <a:t>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From the Kali </a:t>
            </a:r>
            <a:r>
              <a:rPr lang="en-US" sz="4400">
                <a:solidFill>
                  <a:schemeClr val="dk1"/>
                </a:solidFill>
              </a:rPr>
              <a:t>machine</a:t>
            </a:r>
            <a:r>
              <a:rPr lang="en-US" sz="4400">
                <a:solidFill>
                  <a:schemeClr val="dk1"/>
                </a:solidFill>
              </a:rPr>
              <a:t> user shell was obtained using ssh michael@192.168.1.110 and utilizing guessed password michael.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MySQL database name and login credentials were discovered in files accessible with michael’s permission.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05" name="Google Shape;240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087" y="6557075"/>
            <a:ext cx="8111487" cy="66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Privilege</a:t>
            </a:r>
            <a:r>
              <a:rPr lang="en-US"/>
              <a:t> Escalation with Remote Code Execution</a:t>
            </a:r>
            <a:endParaRPr/>
          </a:p>
        </p:txBody>
      </p:sp>
      <p:sp>
        <p:nvSpPr>
          <p:cNvPr id="2411" name="Google Shape;2411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2" name="Google Shape;2412;p14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Overview of Exploitation: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Checking sudo users, identified steven as having /usr/bin/python </a:t>
            </a:r>
            <a:r>
              <a:rPr lang="en-US" sz="4400">
                <a:solidFill>
                  <a:schemeClr val="dk1"/>
                </a:solidFill>
              </a:rPr>
              <a:t>privilege</a:t>
            </a:r>
            <a:r>
              <a:rPr lang="en-US" sz="4400">
                <a:solidFill>
                  <a:schemeClr val="dk1"/>
                </a:solidFill>
              </a:rPr>
              <a:t> with no password required.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Root was obtained by running command </a:t>
            </a:r>
            <a:endParaRPr sz="44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sudo python -c 'import pty;pty.spawn("/bin/bash")'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13" name="Google Shape;241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850" y="6993401"/>
            <a:ext cx="18213851" cy="54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8" name="Google Shape;241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19" name="Google Shape;2419;p14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20" name="Google Shape;2420;p14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Proof of Exploitation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21" name="Google Shape;2421;p147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NMap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7" name="Google Shape;2427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8" name="Google Shape;242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713" y="4914900"/>
            <a:ext cx="10414225" cy="78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148"/>
          <p:cNvSpPr txBox="1"/>
          <p:nvPr/>
        </p:nvSpPr>
        <p:spPr>
          <a:xfrm>
            <a:off x="400050" y="1814125"/>
            <a:ext cx="1365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Char char="●"/>
            </a:pPr>
            <a:r>
              <a:rPr lang="en-US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 using: nmap -sC -sV 192.168.1.110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WPScan</a:t>
            </a:r>
            <a:endParaRPr/>
          </a:p>
        </p:txBody>
      </p:sp>
      <p:sp>
        <p:nvSpPr>
          <p:cNvPr id="2435" name="Google Shape;2435;p1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6" name="Google Shape;2436;p14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600">
                <a:solidFill>
                  <a:schemeClr val="dk1"/>
                </a:solidFill>
              </a:rPr>
              <a:t>wpscan --url http://192.168.1.110/wordpress --enumerate u 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437" name="Google Shape;243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646" y="6468012"/>
            <a:ext cx="19678361" cy="506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600" y="5964950"/>
            <a:ext cx="15236451" cy="5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SSH Login</a:t>
            </a:r>
            <a:endParaRPr/>
          </a:p>
        </p:txBody>
      </p:sp>
      <p:sp>
        <p:nvSpPr>
          <p:cNvPr id="2444" name="Google Shape;2444;p1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5" name="Google Shape;244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27" y="5033297"/>
            <a:ext cx="13437598" cy="71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Sensitive Data Exposure</a:t>
            </a:r>
            <a:endParaRPr/>
          </a:p>
        </p:txBody>
      </p:sp>
      <p:sp>
        <p:nvSpPr>
          <p:cNvPr id="2451" name="Google Shape;2451;p1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2" name="Google Shape;2452;p15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SQL Database Name, User and Password; SQL Users and Password Hashes</a:t>
            </a:r>
            <a:endParaRPr b="1" sz="4400">
              <a:solidFill>
                <a:schemeClr val="dk1"/>
              </a:solidFill>
            </a:endParaRPr>
          </a:p>
        </p:txBody>
      </p:sp>
      <p:pic>
        <p:nvPicPr>
          <p:cNvPr id="2453" name="Google Shape;245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463" y="4005263"/>
            <a:ext cx="9382125" cy="77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3550" y="4005275"/>
            <a:ext cx="11530370" cy="77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Cracking Passwords, Logging in as more privileged user</a:t>
            </a:r>
            <a:endParaRPr/>
          </a:p>
        </p:txBody>
      </p:sp>
      <p:sp>
        <p:nvSpPr>
          <p:cNvPr id="2460" name="Google Shape;2460;p1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1" name="Google Shape;2461;p152"/>
          <p:cNvSpPr txBox="1"/>
          <p:nvPr>
            <p:ph idx="3" type="body"/>
          </p:nvPr>
        </p:nvSpPr>
        <p:spPr>
          <a:xfrm>
            <a:off x="717350" y="1924650"/>
            <a:ext cx="22942800" cy="11294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chemeClr val="dk1"/>
                </a:solidFill>
              </a:rPr>
              <a:t>Using John the Ripper to crack password hashes</a:t>
            </a:r>
            <a:endParaRPr b="1" sz="4400">
              <a:solidFill>
                <a:schemeClr val="dk1"/>
              </a:solidFill>
            </a:endParaRPr>
          </a:p>
        </p:txBody>
      </p:sp>
      <p:pic>
        <p:nvPicPr>
          <p:cNvPr id="2462" name="Google Shape;246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798" y="2873175"/>
            <a:ext cx="15855926" cy="43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888" y="8705273"/>
            <a:ext cx="12939874" cy="39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4" name="Google Shape;2464;p152"/>
          <p:cNvSpPr txBox="1"/>
          <p:nvPr/>
        </p:nvSpPr>
        <p:spPr>
          <a:xfrm>
            <a:off x="1953800" y="7282300"/>
            <a:ext cx="1427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Char char="●"/>
            </a:pPr>
            <a:r>
              <a:rPr b="1" lang="en-US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SSH with steven’s password confirming login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5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Privilege Escalation via Python Sudo Privileges</a:t>
            </a:r>
            <a:endParaRPr/>
          </a:p>
        </p:txBody>
      </p:sp>
      <p:sp>
        <p:nvSpPr>
          <p:cNvPr id="2470" name="Google Shape;2470;p1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1" name="Google Shape;2471;p15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chemeClr val="dk1"/>
                </a:solidFill>
              </a:rPr>
              <a:t>Using sudo -l identified steven with /usr/bin/python privileges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chemeClr val="dk1"/>
                </a:solidFill>
              </a:rPr>
              <a:t>Gained root using Python command: </a:t>
            </a:r>
            <a:endParaRPr b="1"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b="1" lang="en-US" sz="4400">
                <a:solidFill>
                  <a:schemeClr val="dk1"/>
                </a:solidFill>
              </a:rPr>
              <a:t>sudo python -c ‘import pty;pty.spawn(“/bin/bash”)’</a:t>
            </a:r>
            <a:endParaRPr b="1" sz="4400">
              <a:solidFill>
                <a:schemeClr val="dk1"/>
              </a:solidFill>
            </a:endParaRPr>
          </a:p>
        </p:txBody>
      </p:sp>
      <p:pic>
        <p:nvPicPr>
          <p:cNvPr id="2472" name="Google Shape;2472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5322706"/>
            <a:ext cx="22942800" cy="4562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7" name="Google Shape;247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Google Shape;2478;p15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79" name="Google Shape;2479;p154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Suggested System Hardening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0" name="Google Shape;2480;p154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5" name="Google Shape;2335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7" name="Google Shape;2337;p137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</a:t>
            </a:r>
            <a:r>
              <a:rPr b="1" lang="en-US"/>
              <a:t>Topology &amp; Critical Vulnerabilities</a:t>
            </a:r>
            <a:endParaRPr b="1"/>
          </a:p>
        </p:txBody>
      </p:sp>
      <p:sp>
        <p:nvSpPr>
          <p:cNvPr id="2338" name="Google Shape;2338;p137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/>
          </a:p>
        </p:txBody>
      </p:sp>
      <p:sp>
        <p:nvSpPr>
          <p:cNvPr id="2339" name="Google Shape;2339;p137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Proof of Exploitation</a:t>
            </a:r>
            <a:endParaRPr/>
          </a:p>
        </p:txBody>
      </p:sp>
      <p:sp>
        <p:nvSpPr>
          <p:cNvPr id="2340" name="Google Shape;2340;p137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Suggested System Hardening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15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Suggested System Hardening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6" name="Google Shape;2486;p1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7" name="Google Shape;2487;p15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Weak Passwords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Patch: Install multi factor authentication and a strong password policy.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Why It Works: Longer and more complex passwords are significantly harder to guess or brute force. Multi factor authentication is even more secure.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SSH Remote Login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Patch: Remove SSH and close port 22, unless actually needed. If it is needed, install a firewall rule that it is only accessed from specific white listed IP addresses.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Why It Works: Either completely removes access via port 22, or limits access to known IP addresses that are deemed safe.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Suggested System Hardening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3" name="Google Shape;2493;p1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4" name="Google Shape;2494;p15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SUDO Privileges &amp; File Access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Patch: Remove sudo privilege unless actually needed. chmod 700 to these files.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Why It Works: It removes the possibility of remote code execution to escalate privileges to root.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Brute Force &amp; DoS Attack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Patch: Install an IPS (Intrusion Prevention System) that would block traffic coming from suspicious IPs.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Why It Works: By taking action once an intrusion is detected, the IPS can react faster than waiting for human intervention or later detection.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" name="Google Shape;234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7" name="Google Shape;2347;p13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8" name="Google Shape;2348;p13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9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39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6" name="Google Shape;2356;p13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7" name="Google Shape;235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75" y="3667125"/>
            <a:ext cx="16764001" cy="928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2363" name="Google Shape;2363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4" name="Google Shape;2364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5" name="Google Shape;2365;p140"/>
          <p:cNvGraphicFramePr/>
          <p:nvPr/>
        </p:nvGraphicFramePr>
        <p:xfrm>
          <a:off x="952475" y="3185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{E16D31F6-3D61-49F9-A527-5D39C2914739}</a:tableStyleId>
              </a:tblPr>
              <a:tblGrid>
                <a:gridCol w="5788825"/>
                <a:gridCol w="10103650"/>
                <a:gridCol w="6103150"/>
              </a:tblGrid>
              <a:tr h="105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05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Same as username, or easily cracked using John the Ripper</a:t>
                      </a:r>
                      <a:endParaRPr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Exposed open ports &amp; services and two users.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79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 Remote Login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Very open ability to ssh remote login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two different user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shells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87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Breach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 login information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Usernames and password hashes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05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 with Remote Code Execution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Sudo privileges for python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gain root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0" name="Google Shape;237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72" name="Google Shape;2372;p14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3" name="Google Shape;2373;p14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Prework for </a:t>
            </a:r>
            <a:r>
              <a:rPr lang="en-US"/>
              <a:t>Exploitation: Active Site Reconnaissance</a:t>
            </a:r>
            <a:endParaRPr/>
          </a:p>
        </p:txBody>
      </p:sp>
      <p:sp>
        <p:nvSpPr>
          <p:cNvPr id="2379" name="Google Shape;2379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0" name="Google Shape;2380;p142"/>
          <p:cNvSpPr txBox="1"/>
          <p:nvPr>
            <p:ph idx="3" type="body"/>
          </p:nvPr>
        </p:nvSpPr>
        <p:spPr>
          <a:xfrm>
            <a:off x="703375" y="2295400"/>
            <a:ext cx="22942800" cy="10658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Nmap was used to actively scan the network and Target 1 machine was identified at 192.168.1.110.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SSH is open on port 22, and HTTP is open on port 80. Ports 111, 139 and 445 were also open.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1" name="Google Shape;238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825" y="6409425"/>
            <a:ext cx="9251901" cy="65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Prework for </a:t>
            </a:r>
            <a:r>
              <a:rPr lang="en-US"/>
              <a:t>Exploitation: WordPress Name Enumeration</a:t>
            </a:r>
            <a:endParaRPr/>
          </a:p>
        </p:txBody>
      </p:sp>
      <p:sp>
        <p:nvSpPr>
          <p:cNvPr id="2387" name="Google Shape;2387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8" name="Google Shape;2388;p14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wpscan was used to identify any wordpress vulnerabilities.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Two users were identified: michael and steven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9" name="Google Shape;238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313" y="5200650"/>
            <a:ext cx="10714930" cy="77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Weak Passwords</a:t>
            </a:r>
            <a:endParaRPr/>
          </a:p>
        </p:txBody>
      </p:sp>
      <p:sp>
        <p:nvSpPr>
          <p:cNvPr id="2395" name="Google Shape;2395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6" name="Google Shape;2396;p14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Overview of Exploitation</a:t>
            </a:r>
            <a:r>
              <a:rPr lang="en-US" sz="4400">
                <a:solidFill>
                  <a:schemeClr val="dk1"/>
                </a:solidFill>
              </a:rPr>
              <a:t>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Using a known users name and guessing simple passwords (i.e. 123456, password, admin, etc) and using John the Ripper to crack a user hash.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User shell was obtained for two user accounts: michael/michael; steven/pink84.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97" name="Google Shape;239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275" y="6426225"/>
            <a:ext cx="12715090" cy="67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